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0" r:id="rId3"/>
    <p:sldId id="257" r:id="rId4"/>
    <p:sldId id="258" r:id="rId5"/>
    <p:sldId id="265" r:id="rId6"/>
    <p:sldId id="259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FDF82490-7C75-C54E-BF6A-85A3025312F9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8744160F-1841-A24E-B5A9-9DEE8CF3D6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Active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Karyn Sproles</a:t>
            </a:r>
          </a:p>
          <a:p>
            <a:r>
              <a:rPr lang="en-US" dirty="0" smtClean="0"/>
              <a:t>Center for Teaching &amp;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46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7873"/>
            <a:ext cx="7313613" cy="868362"/>
          </a:xfrm>
        </p:spPr>
        <p:txBody>
          <a:bodyPr/>
          <a:lstStyle/>
          <a:p>
            <a:r>
              <a:rPr lang="en-US" dirty="0" smtClean="0"/>
              <a:t>Small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76235"/>
            <a:ext cx="7313613" cy="50821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Give each </a:t>
            </a:r>
            <a:r>
              <a:rPr lang="en-US" dirty="0"/>
              <a:t>group has a different part of </a:t>
            </a:r>
            <a:r>
              <a:rPr lang="en-US" dirty="0" smtClean="0"/>
              <a:t>a </a:t>
            </a:r>
            <a:r>
              <a:rPr lang="en-US" dirty="0"/>
              <a:t>problem to solve so that they will need to listen to all the other groups report back in order to proceed. </a:t>
            </a: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ssigned </a:t>
            </a:r>
            <a:r>
              <a:rPr lang="en-US" dirty="0"/>
              <a:t>roles (e.g., time keeper, discussion leader, spokesperson, </a:t>
            </a:r>
            <a:r>
              <a:rPr lang="en-US" dirty="0" smtClean="0"/>
              <a:t>skeptic) </a:t>
            </a:r>
            <a:r>
              <a:rPr lang="en-US" dirty="0"/>
              <a:t>or perspectives (analytical, emotional, process focused, etc.). </a:t>
            </a:r>
          </a:p>
          <a:p>
            <a:r>
              <a:rPr lang="en-US" dirty="0" smtClean="0"/>
              <a:t>Peer </a:t>
            </a:r>
            <a:r>
              <a:rPr lang="en-US" dirty="0"/>
              <a:t>review/hire an </a:t>
            </a:r>
            <a:r>
              <a:rPr lang="en-US" dirty="0" smtClean="0"/>
              <a:t>editor+ </a:t>
            </a:r>
            <a:r>
              <a:rPr lang="en-US" dirty="0"/>
              <a:t>Read </a:t>
            </a:r>
            <a:r>
              <a:rPr lang="en-US" dirty="0" err="1"/>
              <a:t>alou</a:t>
            </a:r>
            <a:r>
              <a:rPr lang="en-US" dirty="0"/>
              <a:t>~ in class-</a:t>
            </a:r>
            <a:r>
              <a:rPr lang="en-US" dirty="0" err="1"/>
              <a:t>a.sk</a:t>
            </a:r>
            <a:r>
              <a:rPr lang="en-US" dirty="0"/>
              <a:t> students to take turns reading difficult material aloud, stopping frequently to clarify and discuss. (This is a low-tech version of flipping the classroom). </a:t>
            </a:r>
          </a:p>
          <a:p>
            <a:r>
              <a:rPr lang="en-US" dirty="0" smtClean="0"/>
              <a:t> </a:t>
            </a:r>
            <a:r>
              <a:rPr lang="en-US" dirty="0"/>
              <a:t>Survey the class-use clickers if you have them, or just ask a question related to the material but connected to their lives:· how many people know someone who has had cancer, etc. A follow up can be to discuss with a </a:t>
            </a:r>
            <a:r>
              <a:rPr lang="en-US" dirty="0" smtClean="0"/>
              <a:t>neighbor.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52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Fist to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comfortable are you with active learning?</a:t>
            </a:r>
          </a:p>
          <a:p>
            <a:r>
              <a:rPr lang="en-US" dirty="0" smtClean="0"/>
              <a:t>Fist = I don’t even know what that is</a:t>
            </a:r>
          </a:p>
          <a:p>
            <a:r>
              <a:rPr lang="en-US" dirty="0" smtClean="0"/>
              <a:t>5 fingers = I already do active learning and want to learn more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519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Game of 35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What do you want to get out of today’s workshop?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41250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Think-Pair-Share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did you learn from the Game of 35?</a:t>
            </a:r>
          </a:p>
          <a:p>
            <a:r>
              <a:rPr lang="en-US" sz="4000" dirty="0" smtClean="0"/>
              <a:t>How might you use this game in class?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67837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3237"/>
            <a:ext cx="7313613" cy="2239963"/>
          </a:xfrm>
        </p:spPr>
        <p:txBody>
          <a:bodyPr/>
          <a:lstStyle/>
          <a:p>
            <a:r>
              <a:rPr lang="en-US" dirty="0" smtClean="0"/>
              <a:t>Minute Papers: Write for 1 minute in response to 1 of these questions: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5850" y="3143251"/>
            <a:ext cx="7313613" cy="3105150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3600" dirty="0" smtClean="0"/>
              <a:t>What active learning exercises do you already do?</a:t>
            </a:r>
          </a:p>
          <a:p>
            <a:pPr>
              <a:buFont typeface="+mj-lt"/>
              <a:buAutoNum type="arabicPeriod"/>
            </a:pPr>
            <a:r>
              <a:rPr lang="en-US" sz="3600" dirty="0" smtClean="0"/>
              <a:t>What would you like to accomplish by including active learning in your classes?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07065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Learning 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Shift gears every 10-20 minutes </a:t>
            </a:r>
          </a:p>
          <a:p>
            <a:r>
              <a:rPr lang="en-US" sz="3200" dirty="0"/>
              <a:t>Move to a new activity (see list below) </a:t>
            </a:r>
          </a:p>
          <a:p>
            <a:r>
              <a:rPr lang="en-US" sz="3200" dirty="0"/>
              <a:t>Pause to erase the </a:t>
            </a:r>
            <a:r>
              <a:rPr lang="en-US" sz="3200" dirty="0" smtClean="0"/>
              <a:t>board</a:t>
            </a:r>
          </a:p>
          <a:p>
            <a:r>
              <a:rPr lang="en-US" sz="3200" dirty="0" smtClean="0"/>
              <a:t>Do a quick review </a:t>
            </a:r>
            <a:endParaRPr lang="en-US" sz="3200" dirty="0"/>
          </a:p>
          <a:p>
            <a:r>
              <a:rPr lang="en-US" sz="3200" dirty="0"/>
              <a:t>Allow students a 30 second "text check" </a:t>
            </a:r>
          </a:p>
          <a:p>
            <a:r>
              <a:rPr lang="en-US" sz="3200" dirty="0"/>
              <a:t>Ask everyone to stand up and stretch </a:t>
            </a:r>
          </a:p>
        </p:txBody>
      </p:sp>
    </p:spTree>
    <p:extLst>
      <p:ext uri="{BB962C8B-B14F-4D97-AF65-F5344CB8AC3E}">
        <p14:creationId xmlns:p14="http://schemas.microsoft.com/office/powerpoint/2010/main" val="2410725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61193"/>
            <a:ext cx="7313613" cy="55971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Rearrange </a:t>
            </a:r>
            <a:r>
              <a:rPr lang="en-US" dirty="0"/>
              <a:t>the furniture (make a circle, get into small </a:t>
            </a:r>
            <a:r>
              <a:rPr lang="en-US" dirty="0" smtClean="0"/>
              <a:t>groups</a:t>
            </a:r>
            <a:r>
              <a:rPr lang="en-US" dirty="0"/>
              <a:t>) </a:t>
            </a:r>
          </a:p>
          <a:p>
            <a:r>
              <a:rPr lang="en-US" dirty="0"/>
              <a:t>Start with a quick quiz on the </a:t>
            </a:r>
            <a:r>
              <a:rPr lang="en-US" dirty="0" smtClean="0"/>
              <a:t>reading—grade </a:t>
            </a:r>
            <a:r>
              <a:rPr lang="en-US" dirty="0"/>
              <a:t>it </a:t>
            </a:r>
            <a:r>
              <a:rPr lang="en-US" dirty="0" smtClean="0"/>
              <a:t>together </a:t>
            </a:r>
            <a:r>
              <a:rPr lang="en-US" dirty="0"/>
              <a:t>in class </a:t>
            </a:r>
            <a:endParaRPr lang="en-US" dirty="0" smtClean="0"/>
          </a:p>
          <a:p>
            <a:r>
              <a:rPr lang="en-US" dirty="0"/>
              <a:t>Have a student present a </a:t>
            </a:r>
            <a:r>
              <a:rPr lang="en-US" dirty="0" smtClean="0"/>
              <a:t>concept, definition, or a review of the previous class</a:t>
            </a:r>
          </a:p>
          <a:p>
            <a:r>
              <a:rPr lang="en-US" dirty="0" smtClean="0"/>
              <a:t>Watch </a:t>
            </a:r>
            <a:r>
              <a:rPr lang="en-US" dirty="0"/>
              <a:t>a video or listen to an appropriate news </a:t>
            </a:r>
            <a:r>
              <a:rPr lang="en-US" dirty="0" smtClean="0"/>
              <a:t>story </a:t>
            </a:r>
            <a:r>
              <a:rPr lang="en-US" dirty="0"/>
              <a:t>and discuss as a </a:t>
            </a:r>
            <a:r>
              <a:rPr lang="en-US" dirty="0" smtClean="0"/>
              <a:t>warm up</a:t>
            </a:r>
          </a:p>
          <a:p>
            <a:r>
              <a:rPr lang="en-US" dirty="0" smtClean="0"/>
              <a:t>Fist-5: How comfortable do you feel with this equation?</a:t>
            </a:r>
          </a:p>
          <a:p>
            <a:r>
              <a:rPr lang="en-US" dirty="0" smtClean="0"/>
              <a:t>Think/write-pair-share</a:t>
            </a:r>
          </a:p>
          <a:p>
            <a:r>
              <a:rPr lang="en-US" dirty="0" smtClean="0"/>
              <a:t>Game of 35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931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Minute 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OF CLASS: Meet </a:t>
            </a:r>
            <a:r>
              <a:rPr lang="en-US" dirty="0"/>
              <a:t>students at the door as they come in and hand out index cards; ask them to write down the most important thing they learned last class. Flip through the cards and read the ones you want to highlight </a:t>
            </a:r>
            <a:r>
              <a:rPr lang="en-US" dirty="0" smtClean="0"/>
              <a:t>(include </a:t>
            </a:r>
            <a:r>
              <a:rPr lang="en-US" dirty="0"/>
              <a:t>a few of your own if you want</a:t>
            </a:r>
            <a:r>
              <a:rPr lang="en-US" dirty="0" smtClean="0"/>
              <a:t>). This </a:t>
            </a:r>
            <a:r>
              <a:rPr lang="en-US" dirty="0"/>
              <a:t>is also a good way to assess learning </a:t>
            </a:r>
          </a:p>
          <a:p>
            <a:r>
              <a:rPr lang="en-US" dirty="0" smtClean="0"/>
              <a:t>END OF CLASS: Collect index </a:t>
            </a:r>
            <a:r>
              <a:rPr lang="en-US" dirty="0"/>
              <a:t>cards with the most important </a:t>
            </a:r>
            <a:r>
              <a:rPr lang="en-US" dirty="0" smtClean="0"/>
              <a:t>thing/</a:t>
            </a:r>
            <a:r>
              <a:rPr lang="en-US" dirty="0"/>
              <a:t>most confusing </a:t>
            </a:r>
            <a:r>
              <a:rPr lang="en-US" dirty="0" smtClean="0"/>
              <a:t>thing and </a:t>
            </a:r>
            <a:r>
              <a:rPr lang="en-US" dirty="0"/>
              <a:t>use them to start off the next class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295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70208"/>
          </a:xfrm>
        </p:spPr>
        <p:txBody>
          <a:bodyPr/>
          <a:lstStyle/>
          <a:p>
            <a:r>
              <a:rPr lang="en-US" sz="3200" b="1" dirty="0" smtClean="0"/>
              <a:t>One Minute Paper Ideas</a:t>
            </a:r>
            <a:br>
              <a:rPr lang="en-US" sz="3200" b="1" dirty="0" smtClean="0"/>
            </a:br>
            <a:r>
              <a:rPr lang="en-US" sz="2400" b="1" dirty="0" smtClean="0"/>
              <a:t>Use anytime during class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3446"/>
            <a:ext cx="7313613" cy="475537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What's </a:t>
            </a:r>
            <a:r>
              <a:rPr lang="en-US" dirty="0"/>
              <a:t>the </a:t>
            </a:r>
            <a:r>
              <a:rPr lang="en-US" dirty="0" smtClean="0"/>
              <a:t>most important/muddiest </a:t>
            </a:r>
            <a:r>
              <a:rPr lang="en-US" dirty="0"/>
              <a:t>point in the assigned reading</a:t>
            </a:r>
            <a:r>
              <a:rPr lang="en-US" dirty="0" smtClean="0"/>
              <a:t>/</a:t>
            </a:r>
            <a:r>
              <a:rPr lang="en-US" dirty="0"/>
              <a:t>l</a:t>
            </a:r>
            <a:r>
              <a:rPr lang="en-US" dirty="0" smtClean="0"/>
              <a:t>ast </a:t>
            </a:r>
            <a:r>
              <a:rPr lang="en-US" dirty="0"/>
              <a:t>class/today's class)? </a:t>
            </a:r>
          </a:p>
          <a:p>
            <a:r>
              <a:rPr lang="en-US" dirty="0" smtClean="0"/>
              <a:t>Summarize </a:t>
            </a:r>
            <a:r>
              <a:rPr lang="en-US" dirty="0"/>
              <a:t>X (a concept, </a:t>
            </a:r>
            <a:r>
              <a:rPr lang="en-US" dirty="0" smtClean="0"/>
              <a:t>lecture, </a:t>
            </a:r>
            <a:r>
              <a:rPr lang="en-US" dirty="0"/>
              <a:t>reading) in one sentence for a specific audience (classmate, community partner, high school student) </a:t>
            </a:r>
          </a:p>
          <a:p>
            <a:r>
              <a:rPr lang="en-US" dirty="0" smtClean="0"/>
              <a:t>Draw a picture of X (</a:t>
            </a:r>
            <a:r>
              <a:rPr lang="en-US" dirty="0"/>
              <a:t>concept</a:t>
            </a:r>
            <a:r>
              <a:rPr lang="en-US" dirty="0" smtClean="0"/>
              <a:t>, lecture, reading)</a:t>
            </a:r>
            <a:endParaRPr lang="en-US" dirty="0"/>
          </a:p>
          <a:p>
            <a:r>
              <a:rPr lang="en-US" dirty="0" smtClean="0"/>
              <a:t>One thing you learned today</a:t>
            </a:r>
            <a:r>
              <a:rPr lang="en-US" dirty="0"/>
              <a:t>/</a:t>
            </a:r>
            <a:r>
              <a:rPr lang="en-US" dirty="0" smtClean="0"/>
              <a:t>One thing you feel you need to know more about</a:t>
            </a:r>
            <a:endParaRPr lang="en-US" dirty="0"/>
          </a:p>
          <a:p>
            <a:r>
              <a:rPr lang="en-US" dirty="0" smtClean="0"/>
              <a:t>Make a connection: e.g</a:t>
            </a:r>
            <a:r>
              <a:rPr lang="en-US" dirty="0"/>
              <a:t>.</a:t>
            </a:r>
            <a:r>
              <a:rPr lang="en-US" dirty="0" smtClean="0"/>
              <a:t>, between X (</a:t>
            </a:r>
            <a:r>
              <a:rPr lang="en-US" dirty="0"/>
              <a:t>concept</a:t>
            </a:r>
            <a:r>
              <a:rPr lang="en-US" dirty="0" smtClean="0"/>
              <a:t>, lecture, reading) and another topic or activity</a:t>
            </a:r>
          </a:p>
          <a:p>
            <a:r>
              <a:rPr lang="en-US" dirty="0" smtClean="0"/>
              <a:t>If </a:t>
            </a:r>
            <a:r>
              <a:rPr lang="en-US" dirty="0"/>
              <a:t>you could change one thing about this class what would it be?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1473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1246</TotalTime>
  <Words>568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Goudy Old Style</vt:lpstr>
      <vt:lpstr>Impact</vt:lpstr>
      <vt:lpstr>Rockwell</vt:lpstr>
      <vt:lpstr>Inkwell</vt:lpstr>
      <vt:lpstr>Active Learning</vt:lpstr>
      <vt:lpstr>Fist to 5</vt:lpstr>
      <vt:lpstr>Game of 35</vt:lpstr>
      <vt:lpstr>Think-Pair-Share</vt:lpstr>
      <vt:lpstr>Minute Papers: Write for 1 minute in response to 1 of these questions:</vt:lpstr>
      <vt:lpstr>Active Learning Exercises</vt:lpstr>
      <vt:lpstr>PowerPoint Presentation</vt:lpstr>
      <vt:lpstr>One Minute Papers</vt:lpstr>
      <vt:lpstr>One Minute Paper Ideas Use anytime during class</vt:lpstr>
      <vt:lpstr>Small Groups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Learning</dc:title>
  <dc:creator>Karyn Sproles</dc:creator>
  <cp:lastModifiedBy>Crippes, Jacob 2ndLt USMC USNA Annapolis</cp:lastModifiedBy>
  <cp:revision>7</cp:revision>
  <dcterms:created xsi:type="dcterms:W3CDTF">2018-08-04T21:19:58Z</dcterms:created>
  <dcterms:modified xsi:type="dcterms:W3CDTF">2018-08-22T14:49:24Z</dcterms:modified>
</cp:coreProperties>
</file>